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2" r:id="rId6"/>
    <p:sldId id="273" r:id="rId7"/>
    <p:sldId id="274" r:id="rId8"/>
    <p:sldId id="261" r:id="rId9"/>
    <p:sldId id="262" r:id="rId10"/>
    <p:sldId id="275" r:id="rId11"/>
    <p:sldId id="276" r:id="rId12"/>
    <p:sldId id="277" r:id="rId13"/>
    <p:sldId id="263" r:id="rId14"/>
    <p:sldId id="264" r:id="rId15"/>
    <p:sldId id="278" r:id="rId16"/>
    <p:sldId id="279" r:id="rId17"/>
    <p:sldId id="280" r:id="rId18"/>
    <p:sldId id="281" r:id="rId19"/>
    <p:sldId id="282" r:id="rId20"/>
    <p:sldId id="265" r:id="rId21"/>
    <p:sldId id="266" r:id="rId22"/>
    <p:sldId id="268" r:id="rId23"/>
    <p:sldId id="283" r:id="rId24"/>
    <p:sldId id="284" r:id="rId25"/>
    <p:sldId id="285" r:id="rId26"/>
    <p:sldId id="286" r:id="rId27"/>
    <p:sldId id="287" r:id="rId28"/>
    <p:sldId id="288" r:id="rId29"/>
    <p:sldId id="271" r:id="rId30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med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71BFE-7B2F-470A-A719-9900DA30A8BF}" type="datetimeFigureOut">
              <a:rPr lang="pt-PT" smtClean="0"/>
              <a:pPr/>
              <a:t>06-01-2015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BE0CE-B076-42C0-858A-3E2003A027F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267744" y="476672"/>
            <a:ext cx="687625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1.º </a:t>
            </a:r>
            <a:r>
              <a:rPr lang="pt-PT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Encontro/Assembleia de Reflexão</a:t>
            </a:r>
            <a:endParaRPr lang="pt-PT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win7\Documents\Secretariado Diocesano da Coordenação Pastoral\Cartaz 2014-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124744"/>
            <a:ext cx="3456384" cy="56403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27772"/>
            <a:ext cx="9144000" cy="6724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</a:t>
            </a:r>
            <a:r>
              <a:rPr kumimoji="0" lang="pt-PT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PT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ÃO</a:t>
            </a:r>
            <a:endParaRPr kumimoji="0" lang="pt-PT" sz="105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Senhor, nosso Deus,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que com o vosso Esp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rito  abris a inteligência e o cora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ão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dos homens e das mulheres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à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Verdade e ao Amor,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fazei que, tamb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 n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s, na docilidade ao mesmo Esp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rito,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pela Palavra que Deus nos dirige como a amigos,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queiramos descobrir cada vez mais a Cristo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como Luz de todos os povos e de todas as situa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ões: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nas alegrias e esperan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as,</a:t>
            </a: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nas tristezas e nas ang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ú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stias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que fazem parte da nossa vida que unimos a Cristo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Aquele que sendo Deus e homem verdadeiro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realizou em Si a salva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ão.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Nesta obra tão grande, pela qual Deus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plenamente glorificado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 os homens são santificados,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Cristo associa sempre a Si a Igreja, sua esposa muito amada,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qual invoca o seu Senhor e por meio d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Ele  presta culto ao Eterno Pai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 pela intercessão da Virgem Mãe da Igreja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conhe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amos e acreditemos nos mist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rios da salva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ão,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 acreditando esperemos; e esperando amemos.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Por Nosso Senhor Jesus Cristo Vosso Filho </a:t>
            </a:r>
            <a:endParaRPr kumimoji="0" lang="pt-P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que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Deus convosco na unidade do Esp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rito Santo.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men</a:t>
            </a:r>
            <a:endParaRPr kumimoji="0" lang="pt-PT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1556792"/>
            <a:ext cx="9144000" cy="1446550"/>
          </a:xfrm>
          <a:prstGeom prst="rect">
            <a:avLst/>
          </a:prstGeom>
          <a:solidFill>
            <a:srgbClr val="17365D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4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DEI VERBUM </a:t>
            </a:r>
            <a:r>
              <a:rPr kumimoji="0" lang="pt-PT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Constituição Dogmática sobre a Divina Revelação</a:t>
            </a:r>
            <a:endParaRPr kumimoji="0" lang="pt-PT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267744" y="908720"/>
            <a:ext cx="6876256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Caderno </a:t>
            </a:r>
            <a:r>
              <a:rPr lang="pt-PT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endParaRPr lang="pt-PT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://pantokrator.org.br/po/wp-content/uploads/2013/02/palavra-de-De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140968"/>
            <a:ext cx="5715000" cy="3333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 rot="20851024">
            <a:off x="441313" y="1155351"/>
            <a:ext cx="7003234" cy="52322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/>
              <a:t>promulgada a 18 de Novembro de 1965</a:t>
            </a:r>
            <a:endParaRPr lang="pt-PT" sz="2800" b="1" dirty="0"/>
          </a:p>
        </p:txBody>
      </p:sp>
      <p:sp>
        <p:nvSpPr>
          <p:cNvPr id="5" name="Rectângulo 4"/>
          <p:cNvSpPr/>
          <p:nvPr/>
        </p:nvSpPr>
        <p:spPr>
          <a:xfrm rot="153304">
            <a:off x="4061295" y="2382571"/>
            <a:ext cx="4101481" cy="52322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>
                <a:solidFill>
                  <a:srgbClr val="FFFF00"/>
                </a:solidFill>
              </a:rPr>
              <a:t>OBJETIVO PRINCIPAL</a:t>
            </a:r>
            <a:endParaRPr lang="pt-PT" sz="2800" dirty="0">
              <a:solidFill>
                <a:srgbClr val="FFFF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 rot="153304">
            <a:off x="1972343" y="2794823"/>
            <a:ext cx="5719643" cy="353943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/>
              <a:t>“propor a genuína doutrina sobre a Revelação divina e a sua transmissão, para que o mundo inteiro, ouvindo, acredite na mensagem da salvação, acreditando espere, e esperando ame” </a:t>
            </a:r>
            <a:r>
              <a:rPr lang="pt-PT" sz="2800" dirty="0" smtClean="0"/>
              <a:t>(DV 1).</a:t>
            </a:r>
            <a:endParaRPr lang="pt-PT" sz="2800" dirty="0">
              <a:solidFill>
                <a:srgbClr val="FFFF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 rot="20851024">
            <a:off x="328003" y="860038"/>
            <a:ext cx="4405459" cy="52322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>
                <a:solidFill>
                  <a:srgbClr val="FFFF00"/>
                </a:solidFill>
              </a:rPr>
              <a:t>DEI VERBUM</a:t>
            </a:r>
            <a:endParaRPr lang="pt-PT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4"/>
          <p:cNvSpPr/>
          <p:nvPr/>
        </p:nvSpPr>
        <p:spPr>
          <a:xfrm>
            <a:off x="1511152" y="1268760"/>
            <a:ext cx="7632848" cy="1631216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/>
              <a:t>centra-se na </a:t>
            </a:r>
            <a:r>
              <a:rPr lang="pt-PT" sz="3600" b="1" dirty="0" smtClean="0"/>
              <a:t>Revelação</a:t>
            </a:r>
            <a:r>
              <a:rPr lang="pt-PT" sz="2800" b="1" dirty="0" smtClean="0"/>
              <a:t>, a </a:t>
            </a:r>
            <a:r>
              <a:rPr lang="pt-PT" sz="3600" b="1" dirty="0" smtClean="0"/>
              <a:t>Palavra que Deus </a:t>
            </a:r>
            <a:r>
              <a:rPr lang="pt-PT" sz="2800" b="1" dirty="0" smtClean="0"/>
              <a:t>dirige aos homens e através da qual se revela a eles e os salva</a:t>
            </a:r>
            <a:endParaRPr lang="pt-PT" sz="2800" b="1" dirty="0">
              <a:solidFill>
                <a:srgbClr val="FFFF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179512" y="2996952"/>
            <a:ext cx="8280920" cy="1200329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3200" dirty="0" smtClean="0"/>
              <a:t>no modo como esta </a:t>
            </a:r>
            <a:r>
              <a:rPr lang="pt-PT" sz="4000" b="1" dirty="0" smtClean="0"/>
              <a:t>Palavra de Deus </a:t>
            </a:r>
            <a:r>
              <a:rPr lang="pt-PT" sz="3200" dirty="0" smtClean="0"/>
              <a:t>é transmitida ao longo da história</a:t>
            </a:r>
            <a:endParaRPr lang="pt-PT" sz="2800" dirty="0">
              <a:solidFill>
                <a:srgbClr val="FFFF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 rot="20851024">
            <a:off x="328003" y="921592"/>
            <a:ext cx="4405459" cy="40011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FFFF00"/>
                </a:solidFill>
              </a:rPr>
              <a:t>DEI VERBUM</a:t>
            </a:r>
            <a:endParaRPr lang="pt-PT" sz="2000" b="1" dirty="0">
              <a:solidFill>
                <a:srgbClr val="FFFF00"/>
              </a:solidFill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539552" y="4365104"/>
            <a:ext cx="8280920" cy="169277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3200" dirty="0" smtClean="0"/>
              <a:t>como esta mesma </a:t>
            </a:r>
            <a:r>
              <a:rPr lang="pt-PT" sz="4000" b="1" dirty="0" smtClean="0"/>
              <a:t>Palavra de Deus </a:t>
            </a:r>
            <a:r>
              <a:rPr lang="pt-PT" sz="3200" dirty="0" smtClean="0"/>
              <a:t>deve </a:t>
            </a:r>
            <a:r>
              <a:rPr lang="pt-PT" sz="2800" i="1" u="sng" dirty="0" smtClean="0"/>
              <a:t>chegar</a:t>
            </a:r>
            <a:r>
              <a:rPr lang="pt-PT" sz="3200" dirty="0" smtClean="0"/>
              <a:t>, </a:t>
            </a:r>
            <a:r>
              <a:rPr lang="pt-PT" sz="2800" i="1" u="sng" dirty="0" smtClean="0"/>
              <a:t>iluminar</a:t>
            </a:r>
            <a:r>
              <a:rPr lang="pt-PT" sz="3200" dirty="0" smtClean="0"/>
              <a:t> e </a:t>
            </a:r>
            <a:r>
              <a:rPr lang="pt-PT" sz="2800" i="1" u="sng" dirty="0" smtClean="0"/>
              <a:t>renovar</a:t>
            </a:r>
            <a:r>
              <a:rPr lang="pt-PT" sz="3200" dirty="0" smtClean="0"/>
              <a:t> a vida do homem, a vida da Igreja, a vida do mundo</a:t>
            </a:r>
            <a:endParaRPr lang="pt-PT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4"/>
          <p:cNvSpPr/>
          <p:nvPr/>
        </p:nvSpPr>
        <p:spPr>
          <a:xfrm>
            <a:off x="3491880" y="1340768"/>
            <a:ext cx="4464496" cy="1508105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algn="ctr"/>
            <a:r>
              <a:rPr lang="pt-PT" sz="2800" dirty="0" smtClean="0"/>
              <a:t>uma comunidade que </a:t>
            </a:r>
            <a:r>
              <a:rPr lang="pt-PT" sz="3600" b="1" dirty="0" smtClean="0">
                <a:solidFill>
                  <a:srgbClr val="FFFF00"/>
                </a:solidFill>
              </a:rPr>
              <a:t>escuta</a:t>
            </a:r>
            <a:r>
              <a:rPr lang="pt-PT" sz="2800" dirty="0" smtClean="0"/>
              <a:t> e </a:t>
            </a:r>
            <a:r>
              <a:rPr lang="pt-PT" sz="3600" b="1" dirty="0" smtClean="0">
                <a:solidFill>
                  <a:srgbClr val="FFFF00"/>
                </a:solidFill>
              </a:rPr>
              <a:t>anuncia </a:t>
            </a:r>
            <a:r>
              <a:rPr lang="pt-PT" sz="2800" dirty="0" smtClean="0"/>
              <a:t>a Palavra de Deus</a:t>
            </a:r>
            <a:endParaRPr lang="pt-PT" sz="2800" b="1" dirty="0">
              <a:solidFill>
                <a:srgbClr val="FFFF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3491880" y="620688"/>
            <a:ext cx="4405459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IGREJA é</a:t>
            </a:r>
            <a:endParaRPr lang="pt-PT" sz="36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827584" y="3140968"/>
            <a:ext cx="7128792" cy="230832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3200" dirty="0" smtClean="0"/>
              <a:t>A Igreja não </a:t>
            </a:r>
            <a:r>
              <a:rPr lang="pt-PT" sz="3600" b="1" dirty="0" smtClean="0"/>
              <a:t>vive</a:t>
            </a:r>
            <a:r>
              <a:rPr lang="pt-PT" sz="3200" dirty="0" smtClean="0"/>
              <a:t> de si mesma mas </a:t>
            </a:r>
            <a:r>
              <a:rPr lang="pt-PT" sz="4000" b="1" dirty="0" smtClean="0"/>
              <a:t>do Evangelho</a:t>
            </a:r>
            <a:r>
              <a:rPr lang="pt-PT" sz="3200" dirty="0" smtClean="0"/>
              <a:t> e </a:t>
            </a:r>
            <a:r>
              <a:rPr lang="pt-PT" sz="4000" b="1" dirty="0" smtClean="0"/>
              <a:t>do Evangelho </a:t>
            </a:r>
            <a:r>
              <a:rPr lang="pt-PT" sz="3200" b="1" u="sng" dirty="0" smtClean="0">
                <a:solidFill>
                  <a:srgbClr val="FFFF00"/>
                </a:solidFill>
              </a:rPr>
              <a:t>tira sempre e de um modo novo orientação para o seu caminho</a:t>
            </a:r>
            <a:endParaRPr lang="pt-PT" sz="2800" b="1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ângulo 6"/>
          <p:cNvSpPr/>
          <p:nvPr/>
        </p:nvSpPr>
        <p:spPr>
          <a:xfrm>
            <a:off x="899592" y="1196752"/>
            <a:ext cx="7200800" cy="39087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3600" i="1" dirty="0" smtClean="0">
                <a:solidFill>
                  <a:schemeClr val="bg1"/>
                </a:solidFill>
              </a:rPr>
              <a:t>“a Igreja e a Palavra de Deus estão </a:t>
            </a:r>
            <a:r>
              <a:rPr lang="pt-PT" sz="3600" b="1" dirty="0" smtClean="0">
                <a:solidFill>
                  <a:schemeClr val="bg1"/>
                </a:solidFill>
              </a:rPr>
              <a:t>intimamente interligadas</a:t>
            </a:r>
            <a:r>
              <a:rPr lang="pt-PT" sz="3600" i="1" dirty="0" smtClean="0">
                <a:solidFill>
                  <a:schemeClr val="bg1"/>
                </a:solidFill>
              </a:rPr>
              <a:t>. </a:t>
            </a:r>
            <a:r>
              <a:rPr lang="pt-PT" sz="4400" b="1" i="1" dirty="0" smtClean="0">
                <a:solidFill>
                  <a:schemeClr val="accent3">
                    <a:lumMod val="50000"/>
                  </a:schemeClr>
                </a:solidFill>
              </a:rPr>
              <a:t>A Igreja vive da Palavra de Deus</a:t>
            </a:r>
            <a:r>
              <a:rPr lang="pt-PT" sz="3600" i="1" dirty="0" smtClean="0">
                <a:solidFill>
                  <a:schemeClr val="bg1"/>
                </a:solidFill>
              </a:rPr>
              <a:t> e </a:t>
            </a:r>
            <a:r>
              <a:rPr lang="pt-PT" sz="4400" b="1" i="1" dirty="0" smtClean="0">
                <a:solidFill>
                  <a:srgbClr val="C00000"/>
                </a:solidFill>
              </a:rPr>
              <a:t>a Palavra de Deus ressoa na Igreja</a:t>
            </a:r>
            <a:r>
              <a:rPr lang="pt-PT" sz="3600" i="1" dirty="0" smtClean="0">
                <a:solidFill>
                  <a:schemeClr val="bg1"/>
                </a:solidFill>
              </a:rPr>
              <a:t>, no seu ensinamento e em toda a sua vida </a:t>
            </a:r>
            <a:r>
              <a:rPr lang="pt-PT" i="1" dirty="0" smtClean="0">
                <a:solidFill>
                  <a:schemeClr val="bg1"/>
                </a:solidFill>
              </a:rPr>
              <a:t>(</a:t>
            </a:r>
            <a:r>
              <a:rPr lang="pt-PT" i="1" dirty="0" err="1" smtClean="0">
                <a:solidFill>
                  <a:schemeClr val="bg1"/>
                </a:solidFill>
              </a:rPr>
              <a:t>Cfr</a:t>
            </a:r>
            <a:r>
              <a:rPr lang="pt-PT" i="1" dirty="0" smtClean="0">
                <a:solidFill>
                  <a:schemeClr val="bg1"/>
                </a:solidFill>
              </a:rPr>
              <a:t> DV 8</a:t>
            </a:r>
            <a:r>
              <a:rPr lang="pt-PT" i="1" dirty="0" smtClean="0">
                <a:solidFill>
                  <a:schemeClr val="bg1"/>
                </a:solidFill>
              </a:rPr>
              <a:t>) </a:t>
            </a:r>
            <a:r>
              <a:rPr lang="pt-PT" sz="3600" i="1" dirty="0" smtClean="0">
                <a:solidFill>
                  <a:schemeClr val="bg1"/>
                </a:solidFill>
              </a:rPr>
              <a:t>”.</a:t>
            </a:r>
            <a:endParaRPr lang="pt-PT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1544640"/>
            <a:ext cx="8388424" cy="313932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6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pt-PT" sz="6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4572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6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Revelação de Deus em si mesma</a:t>
            </a:r>
            <a:endParaRPr kumimoji="0" lang="pt-PT" sz="8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611560" y="836712"/>
            <a:ext cx="7920880" cy="2677656"/>
          </a:xfrm>
          <a:prstGeom prst="rect">
            <a:avLst/>
          </a:prstGeom>
          <a:ln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FFFF00"/>
                </a:solidFill>
              </a:rPr>
              <a:t>“Aprouve a Deus, na sua sabedoria e bondade, revelar-se a si mesmo e dar a conhecer o mistério da sua vontade, segundo o qual os homens, por meio de Cristo, Verbo encarnado, têm acesso ao Pai no Espírito Santo e se tornam participantes da natureza divina”(DV 2).</a:t>
            </a:r>
            <a:endParaRPr lang="pt-PT" sz="2800" b="1" dirty="0">
              <a:solidFill>
                <a:srgbClr val="FFFF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611560" y="4149080"/>
            <a:ext cx="7920880" cy="1384995"/>
          </a:xfrm>
          <a:prstGeom prst="rect">
            <a:avLst/>
          </a:prstGeom>
          <a:ln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FFFF00"/>
                </a:solidFill>
              </a:rPr>
              <a:t>Deus, no seu imenso amor, quis dar-se a conhecer ao homem, manifestar-lhe a sua vida íntima, estabelecer com ele um diálogo de amizade. </a:t>
            </a:r>
            <a:endParaRPr lang="pt-PT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1187624" y="3284984"/>
            <a:ext cx="7075040" cy="46166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bg2">
                    <a:lumMod val="75000"/>
                  </a:schemeClr>
                </a:solidFill>
              </a:rPr>
              <a:t>quer </a:t>
            </a:r>
            <a:r>
              <a:rPr lang="pt-PT" sz="2400" b="1" i="1" dirty="0" smtClean="0">
                <a:solidFill>
                  <a:schemeClr val="bg2">
                    <a:lumMod val="75000"/>
                  </a:schemeClr>
                </a:solidFill>
              </a:rPr>
              <a:t>que os homens participem da sua vida divina, </a:t>
            </a:r>
            <a:endParaRPr lang="pt-PT" sz="24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899592" y="1628800"/>
            <a:ext cx="4405459" cy="707886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pt-PT" sz="4000" b="1" dirty="0" smtClean="0">
                <a:solidFill>
                  <a:srgbClr val="FFFF00"/>
                </a:solidFill>
              </a:rPr>
              <a:t>finalidade</a:t>
            </a:r>
            <a:r>
              <a:rPr lang="pt-PT" sz="2000" b="1" dirty="0" smtClean="0">
                <a:solidFill>
                  <a:srgbClr val="FFFF00"/>
                </a:solidFill>
              </a:rPr>
              <a:t> da Revelação</a:t>
            </a:r>
            <a:endParaRPr lang="pt-PT" sz="2000" b="1" dirty="0">
              <a:solidFill>
                <a:srgbClr val="FFFF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1043608" y="2564904"/>
            <a:ext cx="7075040" cy="46166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bg2">
                    <a:lumMod val="75000"/>
                  </a:schemeClr>
                </a:solidFill>
              </a:rPr>
              <a:t>Deus quer admitir os homens à comunhão com Ele</a:t>
            </a:r>
            <a:endParaRPr lang="pt-PT" sz="24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1403648" y="4005064"/>
            <a:ext cx="7075040" cy="46166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bg2">
                    <a:lumMod val="75000"/>
                  </a:schemeClr>
                </a:solidFill>
              </a:rPr>
              <a:t>quer que os homens façam parte da sua família. </a:t>
            </a:r>
            <a:endParaRPr lang="pt-PT" sz="24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ângulo 7"/>
          <p:cNvSpPr/>
          <p:nvPr/>
        </p:nvSpPr>
        <p:spPr>
          <a:xfrm>
            <a:off x="0" y="1268760"/>
            <a:ext cx="9144000" cy="1224136"/>
          </a:xfrm>
          <a:prstGeom prst="rect">
            <a:avLst/>
          </a:prstGeom>
          <a:solidFill>
            <a:srgbClr val="FF0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ângulo 4"/>
          <p:cNvSpPr/>
          <p:nvPr/>
        </p:nvSpPr>
        <p:spPr>
          <a:xfrm>
            <a:off x="1043608" y="1268760"/>
            <a:ext cx="698477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Jesus Cristo </a:t>
            </a:r>
            <a:endParaRPr lang="pt-PT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  <a:p>
            <a:pPr algn="ctr"/>
            <a:r>
              <a:rPr lang="pt-PT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é </a:t>
            </a:r>
            <a:r>
              <a:rPr lang="pt-PT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o cume e a plenitude da revelação</a:t>
            </a:r>
            <a:endParaRPr lang="pt-P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4"/>
          <p:cNvSpPr/>
          <p:nvPr/>
        </p:nvSpPr>
        <p:spPr>
          <a:xfrm>
            <a:off x="395536" y="404664"/>
            <a:ext cx="698477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i="1" dirty="0" smtClean="0"/>
              <a:t>“Ninguém conhece o Pai senão o Filho e aquele a quem o Filho o quiser revelar</a:t>
            </a:r>
            <a:r>
              <a:rPr lang="pt-PT" sz="4000" i="1" dirty="0" smtClean="0"/>
              <a:t>” </a:t>
            </a:r>
            <a:r>
              <a:rPr lang="pt-PT" sz="2000" i="1" dirty="0" smtClean="0"/>
              <a:t>(</a:t>
            </a:r>
            <a:r>
              <a:rPr lang="pt-PT" sz="2000" i="1" dirty="0" err="1" smtClean="0"/>
              <a:t>Mt</a:t>
            </a:r>
            <a:r>
              <a:rPr lang="pt-PT" sz="2000" i="1" dirty="0" smtClean="0"/>
              <a:t> 11,27)</a:t>
            </a:r>
            <a:endParaRPr lang="pt-P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0" y="2708920"/>
            <a:ext cx="9144000" cy="954107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>
                <a:solidFill>
                  <a:srgbClr val="002060"/>
                </a:solidFill>
                <a:latin typeface="Baskerville Old Face" pitchFamily="18" charset="0"/>
              </a:rPr>
              <a:t>a partir de Cristo, não devemos esperar </a:t>
            </a:r>
            <a:endParaRPr lang="pt-PT" sz="2800" b="1" dirty="0" smtClean="0">
              <a:solidFill>
                <a:srgbClr val="002060"/>
              </a:solidFill>
              <a:latin typeface="Baskerville Old Face" pitchFamily="18" charset="0"/>
            </a:endParaRPr>
          </a:p>
          <a:p>
            <a:pPr algn="ctr"/>
            <a:r>
              <a:rPr lang="pt-PT" sz="2800" b="1" dirty="0" smtClean="0">
                <a:solidFill>
                  <a:srgbClr val="002060"/>
                </a:solidFill>
                <a:latin typeface="Baskerville Old Face" pitchFamily="18" charset="0"/>
              </a:rPr>
              <a:t>“</a:t>
            </a:r>
            <a:r>
              <a:rPr lang="pt-PT" sz="2800" b="1" dirty="0" smtClean="0">
                <a:solidFill>
                  <a:srgbClr val="002060"/>
                </a:solidFill>
                <a:latin typeface="Baskerville Old Face" pitchFamily="18" charset="0"/>
              </a:rPr>
              <a:t>nenhuma nova revelação pública</a:t>
            </a:r>
            <a:r>
              <a:rPr lang="pt-PT" sz="2800" b="1" dirty="0" smtClean="0">
                <a:solidFill>
                  <a:srgbClr val="002060"/>
                </a:solidFill>
                <a:latin typeface="Baskerville Old Face" pitchFamily="18" charset="0"/>
              </a:rPr>
              <a:t>” </a:t>
            </a:r>
            <a:r>
              <a:rPr lang="pt-PT" b="1" dirty="0" smtClean="0">
                <a:solidFill>
                  <a:srgbClr val="002060"/>
                </a:solidFill>
                <a:latin typeface="Baskerville Old Face" pitchFamily="18" charset="0"/>
              </a:rPr>
              <a:t>(</a:t>
            </a:r>
            <a:r>
              <a:rPr lang="pt-PT" b="1" dirty="0" smtClean="0">
                <a:solidFill>
                  <a:srgbClr val="002060"/>
                </a:solidFill>
                <a:latin typeface="Baskerville Old Face" pitchFamily="18" charset="0"/>
              </a:rPr>
              <a:t>DV 4)</a:t>
            </a:r>
            <a:endParaRPr lang="pt-PT" sz="2800" b="1" dirty="0">
              <a:solidFill>
                <a:srgbClr val="002060"/>
              </a:solidFill>
              <a:latin typeface="Baskerville Old Face" pitchFamily="18" charset="0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3203848" y="3717032"/>
            <a:ext cx="554461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 revela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ões privadas, mesmo aquelas que foram aprovadas pela Igreja, nada aportam de novo, mas apenas ajudam a compreender e a viver melhor a Revela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ão de Deus, numa determinada 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poca da hist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pt-PT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ria. </a:t>
            </a:r>
            <a:endParaRPr kumimoji="0" lang="pt-PT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544641"/>
            <a:ext cx="8028384" cy="313932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r" fontAlgn="base">
              <a:spcBef>
                <a:spcPct val="0"/>
              </a:spcBef>
              <a:spcAft>
                <a:spcPct val="0"/>
              </a:spcAft>
            </a:pPr>
            <a:r>
              <a:rPr lang="pt-PT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</a:t>
            </a:r>
          </a:p>
          <a:p>
            <a:pPr lvl="0" indent="457200" algn="r" fontAlgn="base">
              <a:spcBef>
                <a:spcPct val="0"/>
              </a:spcBef>
              <a:spcAft>
                <a:spcPct val="0"/>
              </a:spcAft>
            </a:pPr>
            <a:r>
              <a:rPr lang="pt-PT" sz="6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transmissão </a:t>
            </a:r>
          </a:p>
          <a:p>
            <a:pPr lvl="0" indent="457200" algn="r" fontAlgn="base">
              <a:spcBef>
                <a:spcPct val="0"/>
              </a:spcBef>
              <a:spcAft>
                <a:spcPct val="0"/>
              </a:spcAft>
            </a:pPr>
            <a:r>
              <a:rPr lang="pt-PT" sz="6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 Revelação Divina</a:t>
            </a:r>
            <a:endParaRPr lang="pt-PT" sz="8000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683568" y="1052736"/>
            <a:ext cx="7920880" cy="1200329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wrap="square">
            <a:spAutoFit/>
          </a:bodyPr>
          <a:lstStyle/>
          <a:p>
            <a:r>
              <a:rPr lang="pt-PT" sz="2400" b="1" dirty="0" smtClean="0">
                <a:solidFill>
                  <a:srgbClr val="FFFF00"/>
                </a:solidFill>
              </a:rPr>
              <a:t>“Deus dispôs amorosamente que permanecesse íntegro e fosse transmitido a todas as gerações tudo quanto tinha revelado para salvação de todos os povos</a:t>
            </a:r>
            <a:r>
              <a:rPr lang="pt-PT" sz="2400" b="1" dirty="0" smtClean="0">
                <a:solidFill>
                  <a:srgbClr val="FFFF00"/>
                </a:solidFill>
              </a:rPr>
              <a:t>” </a:t>
            </a:r>
            <a:r>
              <a:rPr lang="pt-PT" dirty="0" smtClean="0">
                <a:solidFill>
                  <a:srgbClr val="FFFF00"/>
                </a:solidFill>
              </a:rPr>
              <a:t>(</a:t>
            </a:r>
            <a:r>
              <a:rPr lang="pt-PT" dirty="0" smtClean="0">
                <a:solidFill>
                  <a:srgbClr val="FFFF00"/>
                </a:solidFill>
              </a:rPr>
              <a:t>DV 7)</a:t>
            </a:r>
            <a:endParaRPr lang="pt-PT" sz="2400" dirty="0">
              <a:solidFill>
                <a:srgbClr val="FFFF00"/>
              </a:solidFill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83568" y="2924944"/>
            <a:ext cx="7920880" cy="830997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PT" sz="2400" b="1" dirty="0" smtClean="0">
                <a:solidFill>
                  <a:srgbClr val="FFFF00"/>
                </a:solidFill>
              </a:rPr>
              <a:t>“Deus quer que todos os homens se salvem e cheguem ao conhecimento da verdade</a:t>
            </a:r>
            <a:r>
              <a:rPr lang="pt-PT" sz="2400" b="1" dirty="0" smtClean="0">
                <a:solidFill>
                  <a:srgbClr val="FFFF00"/>
                </a:solidFill>
              </a:rPr>
              <a:t>” </a:t>
            </a:r>
            <a:r>
              <a:rPr lang="pt-PT" dirty="0" smtClean="0">
                <a:solidFill>
                  <a:srgbClr val="FFFF00"/>
                </a:solidFill>
              </a:rPr>
              <a:t>(</a:t>
            </a:r>
            <a:r>
              <a:rPr lang="pt-PT" dirty="0" smtClean="0">
                <a:solidFill>
                  <a:srgbClr val="FFFF00"/>
                </a:solidFill>
              </a:rPr>
              <a:t>1Tim 2,4)</a:t>
            </a:r>
            <a:endParaRPr kumimoji="0" lang="pt-PT" sz="240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683568" y="4532927"/>
            <a:ext cx="7920880" cy="830997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wrap="square">
            <a:spAutoFit/>
          </a:bodyPr>
          <a:lstStyle/>
          <a:p>
            <a:r>
              <a:rPr lang="pt-PT" sz="2400" b="1" dirty="0" smtClean="0">
                <a:solidFill>
                  <a:srgbClr val="FFFF00"/>
                </a:solidFill>
              </a:rPr>
              <a:t>é necessário que, em todos os tempos e em todos os lugares, todos os homens tenham acesso à Palavra de Deus</a:t>
            </a:r>
            <a:endParaRPr lang="pt-PT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45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683568" y="1556792"/>
            <a:ext cx="7920880" cy="1107996"/>
          </a:xfrm>
          <a:prstGeom prst="rect">
            <a:avLst/>
          </a:prstGeom>
          <a:solidFill>
            <a:srgbClr val="FF0000"/>
          </a:solidFill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PT" sz="6600" b="1" dirty="0" smtClean="0">
                <a:solidFill>
                  <a:srgbClr val="FFFF00"/>
                </a:solidFill>
              </a:rPr>
              <a:t>SAGRADA ESCRITURA</a:t>
            </a:r>
            <a:endParaRPr lang="pt-PT" sz="6600" dirty="0">
              <a:solidFill>
                <a:srgbClr val="FFFF00"/>
              </a:solidFill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83568" y="3573016"/>
            <a:ext cx="7920880" cy="1107996"/>
          </a:xfrm>
          <a:prstGeom prst="rect">
            <a:avLst/>
          </a:prstGeom>
          <a:solidFill>
            <a:srgbClr val="FF000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PT" sz="6600" b="1" dirty="0" smtClean="0">
                <a:solidFill>
                  <a:srgbClr val="FFFF00"/>
                </a:solidFill>
              </a:rPr>
              <a:t>TRADIÇÃO</a:t>
            </a:r>
            <a:endParaRPr kumimoji="0" lang="pt-PT" sz="660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683568" y="2636912"/>
            <a:ext cx="7920880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PT" sz="4000" b="1" dirty="0" smtClean="0">
                <a:solidFill>
                  <a:sysClr val="windowText" lastClr="000000"/>
                </a:solidFill>
              </a:rPr>
              <a:t>Transmitida por escrito</a:t>
            </a:r>
            <a:endParaRPr lang="pt-PT" sz="4000" dirty="0">
              <a:solidFill>
                <a:sysClr val="windowText" lastClr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683568" y="4581128"/>
            <a:ext cx="7920880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PT" sz="4000" b="1" dirty="0" smtClean="0">
                <a:solidFill>
                  <a:sysClr val="windowText" lastClr="000000"/>
                </a:solidFill>
              </a:rPr>
              <a:t>Transmitida </a:t>
            </a:r>
            <a:r>
              <a:rPr lang="pt-PT" sz="4000" b="1" dirty="0" smtClean="0">
                <a:solidFill>
                  <a:sysClr val="windowText" lastClr="000000"/>
                </a:solidFill>
              </a:rPr>
              <a:t>p</a:t>
            </a:r>
            <a:r>
              <a:rPr lang="pt-PT" sz="4000" b="1" dirty="0" smtClean="0">
                <a:solidFill>
                  <a:sysClr val="windowText" lastClr="000000"/>
                </a:solidFill>
              </a:rPr>
              <a:t>ela vida da Igreja</a:t>
            </a:r>
            <a:endParaRPr lang="pt-PT" sz="40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457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683568" y="404664"/>
            <a:ext cx="7920880" cy="707886"/>
          </a:xfrm>
          <a:prstGeom prst="rect">
            <a:avLst/>
          </a:prstGeom>
          <a:solidFill>
            <a:srgbClr val="FF0000"/>
          </a:solidFill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PT" sz="4000" b="1" dirty="0" smtClean="0">
                <a:solidFill>
                  <a:srgbClr val="FFFF00"/>
                </a:solidFill>
              </a:rPr>
              <a:t>SAGRADA ESCRITURA</a:t>
            </a:r>
            <a:endParaRPr lang="pt-PT" sz="4000" dirty="0">
              <a:solidFill>
                <a:srgbClr val="FFFF00"/>
              </a:solidFill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83568" y="2924944"/>
            <a:ext cx="7920880" cy="707886"/>
          </a:xfrm>
          <a:prstGeom prst="rect">
            <a:avLst/>
          </a:prstGeom>
          <a:solidFill>
            <a:srgbClr val="FF000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PT" sz="4000" b="1" dirty="0" smtClean="0">
                <a:solidFill>
                  <a:srgbClr val="FFFF00"/>
                </a:solidFill>
              </a:rPr>
              <a:t>TRADIÇÃO</a:t>
            </a:r>
            <a:endParaRPr kumimoji="0" lang="pt-PT" sz="400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683568" y="1196752"/>
            <a:ext cx="7920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 smtClean="0">
                <a:latin typeface="Baskerville Old Face" pitchFamily="18" charset="0"/>
              </a:rPr>
              <a:t>os apóstolos e varões apostólicos, sob a inspiração do Espírito Santo, “escreveram a mensagem da salvação”.</a:t>
            </a:r>
            <a:endParaRPr lang="pt-PT" sz="3200" b="1" dirty="0">
              <a:latin typeface="Baskerville Old Face" pitchFamily="18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683568" y="3877019"/>
            <a:ext cx="79208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 smtClean="0">
                <a:latin typeface="Baskerville Old Face" pitchFamily="18" charset="0"/>
              </a:rPr>
              <a:t>“para que o Evangelho fosse perenemente conservado íntegro e vivo na Igreja, os apóstolos deixaram os bispos como seus sucessores, entregando-lhes o seu próprio ofício de magistério</a:t>
            </a:r>
            <a:r>
              <a:rPr lang="pt-PT" sz="3200" b="1" dirty="0" smtClean="0">
                <a:latin typeface="Baskerville Old Face" pitchFamily="18" charset="0"/>
              </a:rPr>
              <a:t>” </a:t>
            </a:r>
            <a:r>
              <a:rPr lang="pt-PT" sz="2000" b="1" dirty="0" smtClean="0">
                <a:latin typeface="Baskerville Old Face" pitchFamily="18" charset="0"/>
              </a:rPr>
              <a:t>(DV </a:t>
            </a:r>
            <a:r>
              <a:rPr lang="pt-PT" sz="2000" b="1" dirty="0" smtClean="0">
                <a:latin typeface="Baskerville Old Face" pitchFamily="18" charset="0"/>
              </a:rPr>
              <a:t>7).</a:t>
            </a:r>
            <a:endParaRPr lang="pt-PT" sz="3200" b="1" dirty="0">
              <a:latin typeface="Baskerville Old Face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457" grpId="0" animBg="1"/>
      <p:bldP spid="5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755576" y="908720"/>
            <a:ext cx="3888432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4000" b="1" dirty="0" smtClean="0">
                <a:solidFill>
                  <a:srgbClr val="FFFF00"/>
                </a:solidFill>
              </a:rPr>
              <a:t>ATENÇÃO</a:t>
            </a:r>
            <a:endParaRPr lang="pt-PT" sz="4000" dirty="0">
              <a:solidFill>
                <a:srgbClr val="FFFF00"/>
              </a:solidFill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0" y="2780928"/>
            <a:ext cx="9144000" cy="2308324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pt-PT" sz="3200" dirty="0" smtClean="0"/>
              <a:t>A Tradição e a Escritura não são dois caminhos paralelos e independentes da transmissão da Revelação de Deus. Pelo contrário, </a:t>
            </a:r>
            <a:endParaRPr lang="pt-PT" sz="3200" dirty="0" smtClean="0"/>
          </a:p>
          <a:p>
            <a:pPr algn="ctr"/>
            <a:r>
              <a:rPr lang="pt-PT" sz="4800" b="1" dirty="0" smtClean="0"/>
              <a:t>formam </a:t>
            </a:r>
            <a:r>
              <a:rPr lang="pt-PT" sz="4800" b="1" dirty="0" smtClean="0"/>
              <a:t>um todo orgânico</a:t>
            </a:r>
            <a:r>
              <a:rPr lang="pt-PT" sz="3200" dirty="0" smtClean="0"/>
              <a:t>.</a:t>
            </a:r>
            <a:endParaRPr lang="pt-PT" sz="3200" b="1" dirty="0">
              <a:latin typeface="Baskerville Old Face" pitchFamily="18" charset="0"/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4860032" y="908720"/>
            <a:ext cx="3888432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4000" b="1" dirty="0" smtClean="0">
                <a:solidFill>
                  <a:srgbClr val="FFFF00"/>
                </a:solidFill>
              </a:rPr>
              <a:t>ATENÇÃO</a:t>
            </a:r>
            <a:endParaRPr lang="pt-PT" sz="4000" dirty="0">
              <a:solidFill>
                <a:srgbClr val="FFFF00"/>
              </a:solidFill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2771800" y="1268760"/>
            <a:ext cx="3888432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4000" b="1" dirty="0" smtClean="0">
                <a:solidFill>
                  <a:srgbClr val="FFFF00"/>
                </a:solidFill>
              </a:rPr>
              <a:t>ATENÇÃO</a:t>
            </a:r>
            <a:endParaRPr lang="pt-PT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4"/>
          <p:cNvSpPr/>
          <p:nvPr/>
        </p:nvSpPr>
        <p:spPr>
          <a:xfrm>
            <a:off x="467544" y="593393"/>
            <a:ext cx="8064896" cy="1323439"/>
          </a:xfrm>
          <a:prstGeom prst="rect">
            <a:avLst/>
          </a:prstGeom>
          <a:solidFill>
            <a:srgbClr val="0070C0"/>
          </a:solidFill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4000" dirty="0" smtClean="0">
                <a:latin typeface="Times New Roman" pitchFamily="18" charset="0"/>
                <a:cs typeface="Times New Roman" pitchFamily="18" charset="0"/>
              </a:rPr>
              <a:t>ambas derivam da mesma fonte da Revelação</a:t>
            </a:r>
            <a:endParaRPr lang="pt-PT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67544" y="2033553"/>
            <a:ext cx="8064896" cy="1323439"/>
          </a:xfrm>
          <a:prstGeom prst="rect">
            <a:avLst/>
          </a:prstGeom>
          <a:solidFill>
            <a:srgbClr val="0070C0"/>
          </a:solidFill>
          <a:ln w="5715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4000" dirty="0" smtClean="0">
                <a:latin typeface="Times New Roman" pitchFamily="18" charset="0"/>
                <a:cs typeface="Times New Roman" pitchFamily="18" charset="0"/>
              </a:rPr>
              <a:t>ambas exprimem o mesmo e único mistério de Deus</a:t>
            </a:r>
            <a:endParaRPr lang="pt-PT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467544" y="3473713"/>
            <a:ext cx="8064896" cy="1323439"/>
          </a:xfrm>
          <a:prstGeom prst="rect">
            <a:avLst/>
          </a:prstGeom>
          <a:solidFill>
            <a:srgbClr val="0070C0"/>
          </a:solidFill>
          <a:ln w="5715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4000" dirty="0" smtClean="0">
                <a:latin typeface="Times New Roman" pitchFamily="18" charset="0"/>
                <a:cs typeface="Times New Roman" pitchFamily="18" charset="0"/>
              </a:rPr>
              <a:t>ambas tendem para o mesmo fim, a salvação dos homens</a:t>
            </a:r>
            <a:endParaRPr lang="pt-PT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467544" y="4913873"/>
            <a:ext cx="8064896" cy="1323439"/>
          </a:xfrm>
          <a:prstGeom prst="rect">
            <a:avLst/>
          </a:prstGeom>
          <a:solidFill>
            <a:srgbClr val="0070C0"/>
          </a:solidFill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4000" dirty="0" smtClean="0">
                <a:latin typeface="Times New Roman" pitchFamily="18" charset="0"/>
                <a:cs typeface="Times New Roman" pitchFamily="18" charset="0"/>
              </a:rPr>
              <a:t>ambas merecem igual veneração e afeto por parte dos fiéis</a:t>
            </a:r>
            <a:endParaRPr lang="pt-PT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683568" y="635204"/>
            <a:ext cx="7920880" cy="707886"/>
          </a:xfrm>
          <a:prstGeom prst="rect">
            <a:avLst/>
          </a:prstGeom>
          <a:solidFill>
            <a:srgbClr val="FF0000"/>
          </a:solidFill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PT" sz="4000" b="1" dirty="0" smtClean="0">
                <a:solidFill>
                  <a:srgbClr val="FFFF00"/>
                </a:solidFill>
              </a:rPr>
              <a:t>SAGRADA ESCRITURA</a:t>
            </a:r>
            <a:endParaRPr lang="pt-PT" sz="4000" dirty="0">
              <a:solidFill>
                <a:srgbClr val="FFFF00"/>
              </a:solidFill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83568" y="3643569"/>
            <a:ext cx="7920880" cy="707886"/>
          </a:xfrm>
          <a:prstGeom prst="rect">
            <a:avLst/>
          </a:prstGeom>
          <a:solidFill>
            <a:srgbClr val="FF0000"/>
          </a:solidFill>
          <a:ln w="381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PT" sz="4000" b="1" dirty="0" smtClean="0">
                <a:solidFill>
                  <a:srgbClr val="FFFF00"/>
                </a:solidFill>
              </a:rPr>
              <a:t>TRADIÇÃO</a:t>
            </a:r>
            <a:endParaRPr kumimoji="0" lang="pt-PT" sz="400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683568" y="1427292"/>
            <a:ext cx="7920880" cy="1569660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3200" dirty="0" smtClean="0"/>
              <a:t>Ninguém tem legitimidade para mudar o texto, mesmo que seja para facilitar a sua compreensão. </a:t>
            </a:r>
            <a:endParaRPr lang="pt-PT" sz="3200" b="1" dirty="0">
              <a:latin typeface="Baskerville Old Face" pitchFamily="18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683568" y="4451628"/>
            <a:ext cx="7920880" cy="1569660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3200" dirty="0" smtClean="0"/>
              <a:t>em razão da sua natureza, permite e possibilita o progresso na compreensão das coisas e das palavras </a:t>
            </a:r>
            <a:r>
              <a:rPr lang="pt-PT" sz="3200" dirty="0" smtClean="0"/>
              <a:t>reveladas.</a:t>
            </a:r>
            <a:endParaRPr lang="pt-PT" sz="3200" b="1" dirty="0">
              <a:latin typeface="Baskerville Old Face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457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683144"/>
            <a:ext cx="8244408" cy="286232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r" fontAlgn="base">
              <a:spcBef>
                <a:spcPct val="0"/>
              </a:spcBef>
              <a:spcAft>
                <a:spcPct val="0"/>
              </a:spcAft>
            </a:pPr>
            <a:r>
              <a:rPr lang="pt-PT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III (VI) </a:t>
            </a:r>
          </a:p>
          <a:p>
            <a:pPr lvl="0" indent="457200" algn="r" fontAlgn="base">
              <a:spcBef>
                <a:spcPct val="0"/>
              </a:spcBef>
              <a:spcAft>
                <a:spcPct val="0"/>
              </a:spcAft>
            </a:pPr>
            <a:r>
              <a:rPr lang="pt-PT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Sagrada Escritura </a:t>
            </a:r>
          </a:p>
          <a:p>
            <a:pPr lvl="0" indent="457200" algn="r" fontAlgn="base">
              <a:spcBef>
                <a:spcPct val="0"/>
              </a:spcBef>
              <a:spcAft>
                <a:spcPct val="0"/>
              </a:spcAft>
            </a:pPr>
            <a:r>
              <a:rPr lang="pt-PT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 Vida da Igreja</a:t>
            </a:r>
            <a:endParaRPr lang="pt-PT" sz="7200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683568" y="1772816"/>
            <a:ext cx="7920880" cy="2677656"/>
          </a:xfrm>
          <a:prstGeom prst="rect">
            <a:avLst/>
          </a:prstGeom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pt-PT" sz="2800" b="1" dirty="0" smtClean="0"/>
              <a:t>“o </a:t>
            </a:r>
            <a:r>
              <a:rPr lang="pt-PT" sz="2800" b="1" dirty="0" smtClean="0"/>
              <a:t>Pai que está nos céus vem amorosamente ao encontro de Seus filhos, a conversar com eles; e é tão grande a força e a virtude da palavra de Deus que se torna o apoio vigoroso da Igreja, solidez da fé para os filhos da Igreja, alimento da alma, fonte pura e perene de vida espiritual” </a:t>
            </a:r>
            <a:r>
              <a:rPr lang="pt-PT" sz="1600" dirty="0" smtClean="0"/>
              <a:t>(DV 21)</a:t>
            </a:r>
            <a:endParaRPr lang="pt-PT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683568" y="260648"/>
            <a:ext cx="7920880" cy="1200329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SACRADA ESCRITURA E EUCARISTIA</a:t>
            </a:r>
            <a:endParaRPr lang="pt-PT" sz="3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251520" y="1580599"/>
            <a:ext cx="8568952" cy="830997"/>
          </a:xfrm>
          <a:prstGeom prst="rect">
            <a:avLst/>
          </a:prstGeom>
          <a:solidFill>
            <a:schemeClr val="bg2">
              <a:lumMod val="75000"/>
            </a:schemeClr>
          </a:solidFill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 Sagrada Escritura merece a mesma veneração </a:t>
            </a:r>
            <a:endParaRPr lang="pt-PT" sz="24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que </a:t>
            </a:r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o Corpo de Cristo</a:t>
            </a:r>
            <a:endParaRPr lang="pt-PT" sz="2400" b="1" i="1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51520" y="2516703"/>
            <a:ext cx="8568952" cy="830997"/>
          </a:xfrm>
          <a:prstGeom prst="rect">
            <a:avLst/>
          </a:prstGeom>
          <a:solidFill>
            <a:schemeClr val="bg2">
              <a:lumMod val="75000"/>
            </a:schemeClr>
          </a:solidFill>
          <a:ln w="19050">
            <a:solidFill>
              <a:srgbClr val="00B0F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é o alimento da vida da Igreja </a:t>
            </a:r>
            <a:endParaRPr lang="pt-PT" sz="24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par da Santíssima Eucaristia</a:t>
            </a:r>
            <a:endParaRPr kumimoji="0" lang="pt-PT" sz="24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251520" y="3452807"/>
            <a:ext cx="8568952" cy="830997"/>
          </a:xfrm>
          <a:prstGeom prst="rect">
            <a:avLst/>
          </a:prstGeom>
          <a:solidFill>
            <a:schemeClr val="bg2">
              <a:lumMod val="75000"/>
            </a:schemeClr>
          </a:solidFill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juntamente com a Tradição </a:t>
            </a:r>
            <a:endParaRPr lang="pt-PT" sz="24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constitui </a:t>
            </a:r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 regra suprema da fé</a:t>
            </a:r>
            <a:endParaRPr lang="pt-PT" sz="2400" b="1" i="1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251520" y="4388911"/>
            <a:ext cx="8568952" cy="830997"/>
          </a:xfrm>
          <a:prstGeom prst="rect">
            <a:avLst/>
          </a:prstGeom>
          <a:solidFill>
            <a:schemeClr val="bg2">
              <a:lumMod val="75000"/>
            </a:schemeClr>
          </a:solidFill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Toda a vida da Igreja </a:t>
            </a:r>
            <a:endParaRPr lang="pt-PT" sz="24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deve </a:t>
            </a:r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ser alimentada e regida pela Escritura</a:t>
            </a:r>
            <a:endParaRPr lang="pt-PT" sz="2400" b="1" i="1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251520" y="5325015"/>
            <a:ext cx="8568952" cy="1200329"/>
          </a:xfrm>
          <a:prstGeom prst="rect">
            <a:avLst/>
          </a:prstGeom>
          <a:solidFill>
            <a:schemeClr val="bg2">
              <a:lumMod val="75000"/>
            </a:schemeClr>
          </a:solidFill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o carácter vivo da Escritura, pois, através dos livros sagrados, ainda hoje, Deus vem amorosamente ao encontro dos homens e conversa com eles</a:t>
            </a:r>
            <a:endParaRPr lang="pt-PT" sz="2400" b="1" i="1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457" grpId="0" animBg="1"/>
      <p:bldP spid="8" grpId="0" animBg="1"/>
      <p:bldP spid="6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683568" y="1772816"/>
            <a:ext cx="7920880" cy="2431435"/>
          </a:xfrm>
          <a:prstGeom prst="rect">
            <a:avLst/>
          </a:prstGeom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solidFill>
                  <a:srgbClr val="FFFF00"/>
                </a:solidFill>
              </a:rPr>
              <a:t>tornar </a:t>
            </a:r>
            <a:r>
              <a:rPr lang="pt-PT" sz="3200" dirty="0" smtClean="0">
                <a:solidFill>
                  <a:srgbClr val="FFFF00"/>
                </a:solidFill>
              </a:rPr>
              <a:t>a Sagrada Escritura </a:t>
            </a:r>
            <a:r>
              <a:rPr lang="pt-PT" sz="4000" b="1" dirty="0" smtClean="0">
                <a:solidFill>
                  <a:srgbClr val="FFFF00"/>
                </a:solidFill>
              </a:rPr>
              <a:t>acessível</a:t>
            </a:r>
            <a:r>
              <a:rPr lang="pt-PT" sz="3200" dirty="0" smtClean="0">
                <a:solidFill>
                  <a:srgbClr val="FFFF00"/>
                </a:solidFill>
              </a:rPr>
              <a:t> a todas as pessoas, mediante </a:t>
            </a:r>
            <a:r>
              <a:rPr lang="pt-PT" sz="4000" i="1" u="sng" dirty="0" smtClean="0">
                <a:solidFill>
                  <a:srgbClr val="FFFF00"/>
                </a:solidFill>
              </a:rPr>
              <a:t>oportunas e bem preparadas traduções</a:t>
            </a:r>
            <a:r>
              <a:rPr lang="pt-PT" sz="3200" dirty="0" smtClean="0">
                <a:solidFill>
                  <a:srgbClr val="FFFF00"/>
                </a:solidFill>
              </a:rPr>
              <a:t> do texto sagrado nas diferentes línguas de todos os povos </a:t>
            </a:r>
            <a:r>
              <a:rPr lang="pt-PT" sz="2400" dirty="0" smtClean="0">
                <a:solidFill>
                  <a:srgbClr val="FFFF00"/>
                </a:solidFill>
              </a:rPr>
              <a:t>(DV 22</a:t>
            </a:r>
            <a:r>
              <a:rPr lang="pt-PT" sz="2400" dirty="0" smtClean="0">
                <a:solidFill>
                  <a:srgbClr val="FFFF00"/>
                </a:solidFill>
              </a:rPr>
              <a:t>)</a:t>
            </a:r>
            <a:endParaRPr lang="pt-PT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683568" y="1772816"/>
            <a:ext cx="7920880" cy="3046988"/>
          </a:xfrm>
          <a:prstGeom prst="rect">
            <a:avLst/>
          </a:prstGeom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3200" dirty="0" smtClean="0"/>
              <a:t>necessidade de um </a:t>
            </a:r>
            <a:r>
              <a:rPr lang="pt-PT" sz="4400" b="1" dirty="0" smtClean="0">
                <a:solidFill>
                  <a:srgbClr val="92D050"/>
                </a:solidFill>
              </a:rPr>
              <a:t>contacto permanente </a:t>
            </a:r>
            <a:r>
              <a:rPr lang="pt-PT" sz="3200" dirty="0" smtClean="0"/>
              <a:t>com a </a:t>
            </a:r>
            <a:r>
              <a:rPr lang="pt-PT" sz="4400" b="1" i="1" dirty="0" smtClean="0">
                <a:solidFill>
                  <a:srgbClr val="FFFF00"/>
                </a:solidFill>
              </a:rPr>
              <a:t>Escritura </a:t>
            </a:r>
            <a:r>
              <a:rPr lang="pt-PT" sz="3200" dirty="0" smtClean="0"/>
              <a:t>por parte de </a:t>
            </a:r>
            <a:r>
              <a:rPr lang="pt-PT" sz="3200" u="sng" dirty="0" smtClean="0"/>
              <a:t>todos os cristãos</a:t>
            </a:r>
            <a:r>
              <a:rPr lang="pt-PT" sz="3200" dirty="0" smtClean="0"/>
              <a:t>, mas sobretudo por aqueles que </a:t>
            </a:r>
            <a:r>
              <a:rPr lang="pt-PT" sz="3600" b="1" u="sng" dirty="0" smtClean="0">
                <a:solidFill>
                  <a:srgbClr val="92D050"/>
                </a:solidFill>
              </a:rPr>
              <a:t>exercem um ministério específico na vida e missão da Igreja</a:t>
            </a:r>
            <a:r>
              <a:rPr lang="pt-PT" sz="3200" dirty="0" smtClean="0"/>
              <a:t>.</a:t>
            </a:r>
            <a:endParaRPr lang="pt-PT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2606473"/>
            <a:ext cx="8244408" cy="101566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r" fontAlgn="base">
              <a:spcBef>
                <a:spcPct val="0"/>
              </a:spcBef>
              <a:spcAft>
                <a:spcPct val="0"/>
              </a:spcAft>
            </a:pPr>
            <a:r>
              <a:rPr lang="pt-PT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Conclusão</a:t>
            </a:r>
            <a:endParaRPr lang="pt-PT" sz="7200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0" y="1772816"/>
            <a:ext cx="9144000" cy="3046988"/>
          </a:xfrm>
          <a:prstGeom prst="rect">
            <a:avLst/>
          </a:prstGeom>
          <a:solidFill>
            <a:schemeClr val="accent2">
              <a:lumMod val="75000"/>
            </a:schemeClr>
          </a:solidFill>
          <a:ln w="5715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PT" sz="3200" dirty="0" smtClean="0"/>
              <a:t>“É de conhecimento geral </a:t>
            </a:r>
            <a:endParaRPr lang="pt-PT" sz="3200" dirty="0" smtClean="0"/>
          </a:p>
          <a:p>
            <a:pPr algn="ctr"/>
            <a:r>
              <a:rPr lang="pt-PT" sz="3200" dirty="0" smtClean="0"/>
              <a:t>o </a:t>
            </a:r>
            <a:r>
              <a:rPr lang="pt-PT" sz="3200" dirty="0" smtClean="0"/>
              <a:t>grande impulso dado pela </a:t>
            </a:r>
            <a:endParaRPr lang="pt-PT" sz="3200" dirty="0" smtClean="0"/>
          </a:p>
          <a:p>
            <a:pPr algn="ctr"/>
            <a:r>
              <a:rPr lang="pt-PT" sz="3200" dirty="0" smtClean="0"/>
              <a:t>Constituição </a:t>
            </a:r>
            <a:r>
              <a:rPr lang="pt-PT" sz="3200" dirty="0" smtClean="0"/>
              <a:t>dogmática Dei </a:t>
            </a:r>
            <a:r>
              <a:rPr lang="pt-PT" sz="3200" dirty="0" err="1" smtClean="0"/>
              <a:t>Verbum</a:t>
            </a:r>
            <a:r>
              <a:rPr lang="pt-PT" sz="3200" dirty="0" smtClean="0"/>
              <a:t> </a:t>
            </a:r>
            <a:endParaRPr lang="pt-PT" sz="3200" dirty="0" smtClean="0"/>
          </a:p>
          <a:p>
            <a:pPr algn="ctr"/>
            <a:r>
              <a:rPr lang="pt-PT" sz="3200" dirty="0" smtClean="0"/>
              <a:t>à </a:t>
            </a:r>
            <a:r>
              <a:rPr lang="pt-PT" sz="3200" b="1" u="sng" dirty="0" smtClean="0">
                <a:solidFill>
                  <a:srgbClr val="FFFF00"/>
                </a:solidFill>
              </a:rPr>
              <a:t>redescoberta da Palavra de Deus na vida da Igreja</a:t>
            </a:r>
            <a:r>
              <a:rPr lang="pt-PT" sz="3200" dirty="0" smtClean="0"/>
              <a:t>, </a:t>
            </a:r>
            <a:endParaRPr lang="pt-PT" sz="3200" dirty="0" smtClean="0"/>
          </a:p>
          <a:p>
            <a:pPr algn="ctr"/>
            <a:r>
              <a:rPr lang="pt-PT" sz="3200" dirty="0" smtClean="0"/>
              <a:t>à </a:t>
            </a:r>
            <a:r>
              <a:rPr lang="pt-PT" sz="3200" b="1" i="1" dirty="0" smtClean="0">
                <a:solidFill>
                  <a:srgbClr val="FFFF00"/>
                </a:solidFill>
              </a:rPr>
              <a:t>reflexão teológica sobre a Revelação </a:t>
            </a:r>
            <a:r>
              <a:rPr lang="pt-PT" sz="3200" b="1" i="1" dirty="0" smtClean="0">
                <a:solidFill>
                  <a:srgbClr val="FFFF00"/>
                </a:solidFill>
              </a:rPr>
              <a:t>Divina </a:t>
            </a:r>
          </a:p>
          <a:p>
            <a:pPr algn="ctr"/>
            <a:r>
              <a:rPr lang="pt-PT" sz="3200" dirty="0" smtClean="0"/>
              <a:t>e </a:t>
            </a:r>
            <a:r>
              <a:rPr lang="pt-PT" sz="3200" dirty="0" smtClean="0"/>
              <a:t>ao </a:t>
            </a:r>
            <a:r>
              <a:rPr lang="pt-PT" sz="3200" b="1" u="sng" dirty="0" smtClean="0">
                <a:solidFill>
                  <a:srgbClr val="FFFF00"/>
                </a:solidFill>
              </a:rPr>
              <a:t>estudo da Sagrada </a:t>
            </a:r>
            <a:r>
              <a:rPr lang="pt-PT" sz="3200" b="1" u="sng" dirty="0" smtClean="0">
                <a:solidFill>
                  <a:srgbClr val="FFFF00"/>
                </a:solidFill>
              </a:rPr>
              <a:t>Escritura</a:t>
            </a:r>
            <a:r>
              <a:rPr lang="pt-PT" sz="3200" dirty="0" smtClean="0"/>
              <a:t>…. </a:t>
            </a:r>
            <a:endParaRPr lang="pt-PT" sz="3200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0" y="1196752"/>
            <a:ext cx="9144000" cy="4647426"/>
          </a:xfrm>
          <a:prstGeom prst="rect">
            <a:avLst/>
          </a:prstGeom>
          <a:solidFill>
            <a:schemeClr val="accent2">
              <a:lumMod val="75000"/>
            </a:schemeClr>
          </a:solidFill>
          <a:ln w="5715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PT" sz="3200" dirty="0" smtClean="0"/>
              <a:t>A </a:t>
            </a:r>
            <a:r>
              <a:rPr lang="pt-PT" sz="3200" dirty="0" smtClean="0"/>
              <a:t>Igreja, ciente da continuidade do seu próprio caminho </a:t>
            </a:r>
            <a:r>
              <a:rPr lang="pt-PT" sz="4000" b="1" dirty="0" smtClean="0">
                <a:solidFill>
                  <a:srgbClr val="FFFF00"/>
                </a:solidFill>
              </a:rPr>
              <a:t>sob a guia do Espírito Santo</a:t>
            </a:r>
            <a:r>
              <a:rPr lang="pt-PT" sz="3200" dirty="0" smtClean="0"/>
              <a:t>, com a celebração deste Sínodo sentiu-se chamada a aprofundar ainda mais o tema da Palavra divina, seja para </a:t>
            </a:r>
            <a:r>
              <a:rPr lang="pt-PT" sz="4000" i="1" dirty="0" smtClean="0">
                <a:solidFill>
                  <a:srgbClr val="FFFF00"/>
                </a:solidFill>
              </a:rPr>
              <a:t>verificar a realização das indicações conciliares </a:t>
            </a:r>
            <a:r>
              <a:rPr lang="pt-PT" sz="3200" dirty="0" smtClean="0"/>
              <a:t>seja </a:t>
            </a:r>
            <a:r>
              <a:rPr lang="pt-PT" sz="4000" i="1" dirty="0" smtClean="0">
                <a:solidFill>
                  <a:srgbClr val="FFFF00"/>
                </a:solidFill>
              </a:rPr>
              <a:t>para enfrentar os novos desafios que o tempo presente coloca a quem acredita em Cristo</a:t>
            </a:r>
            <a:r>
              <a:rPr lang="pt-PT" sz="3200" dirty="0" smtClean="0"/>
              <a:t>” (VD 3).</a:t>
            </a:r>
            <a:endParaRPr lang="pt-PT" sz="3200" dirty="0"/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2606473"/>
            <a:ext cx="8244408" cy="101566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r" fontAlgn="base">
              <a:spcBef>
                <a:spcPct val="0"/>
              </a:spcBef>
              <a:spcAft>
                <a:spcPct val="0"/>
              </a:spcAft>
            </a:pPr>
            <a:r>
              <a:rPr lang="pt-PT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Diálogo</a:t>
            </a:r>
            <a:endParaRPr lang="pt-PT" sz="7200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16200000">
            <a:off x="-1742092" y="3127484"/>
            <a:ext cx="6876256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Cântico Final</a:t>
            </a:r>
            <a:endParaRPr lang="pt-PT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195736" y="404664"/>
            <a:ext cx="4968552" cy="62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PT" sz="2100" b="1" i="1" dirty="0" smtClean="0">
                <a:latin typeface="Arial Narrow" pitchFamily="34" charset="0"/>
              </a:rPr>
              <a:t>EU TE AMO, Ó SENHOR,</a:t>
            </a:r>
            <a:endParaRPr lang="pt-PT" sz="2100" dirty="0" smtClean="0">
              <a:latin typeface="Arial Narrow" pitchFamily="34" charset="0"/>
            </a:endParaRPr>
          </a:p>
          <a:p>
            <a:r>
              <a:rPr lang="pt-PT" sz="2100" b="1" i="1" dirty="0" smtClean="0">
                <a:latin typeface="Arial Narrow" pitchFamily="34" charset="0"/>
              </a:rPr>
              <a:t>DEUS É QUEM ACREDITEI.</a:t>
            </a:r>
            <a:endParaRPr lang="pt-PT" sz="2100" dirty="0" smtClean="0">
              <a:latin typeface="Arial Narrow" pitchFamily="34" charset="0"/>
            </a:endParaRPr>
          </a:p>
          <a:p>
            <a:r>
              <a:rPr lang="pt-PT" sz="2100" b="1" i="1" dirty="0" smtClean="0">
                <a:latin typeface="Arial Narrow" pitchFamily="34" charset="0"/>
              </a:rPr>
              <a:t>ILUMINA OS MEUS CAMINHOS</a:t>
            </a:r>
            <a:endParaRPr lang="pt-PT" sz="2100" dirty="0" smtClean="0">
              <a:latin typeface="Arial Narrow" pitchFamily="34" charset="0"/>
            </a:endParaRPr>
          </a:p>
          <a:p>
            <a:r>
              <a:rPr lang="pt-PT" sz="2100" b="1" i="1" dirty="0" smtClean="0">
                <a:latin typeface="Arial Narrow" pitchFamily="34" charset="0"/>
              </a:rPr>
              <a:t>E CONTIGO AVANÇAREI.</a:t>
            </a:r>
            <a:endParaRPr lang="pt-PT" sz="2100" dirty="0" smtClean="0">
              <a:latin typeface="Arial Narrow" pitchFamily="34" charset="0"/>
            </a:endParaRPr>
          </a:p>
          <a:p>
            <a:r>
              <a:rPr lang="pt-PT" sz="2100" i="1" dirty="0" smtClean="0">
                <a:latin typeface="Arial Narrow" pitchFamily="34" charset="0"/>
              </a:rPr>
              <a:t> </a:t>
            </a:r>
            <a:endParaRPr lang="pt-PT" sz="2100" dirty="0" smtClean="0">
              <a:latin typeface="Arial Narrow" pitchFamily="34" charset="0"/>
            </a:endParaRPr>
          </a:p>
          <a:p>
            <a:r>
              <a:rPr lang="pt-PT" sz="2100" dirty="0" smtClean="0">
                <a:latin typeface="Arial Narrow" pitchFamily="34" charset="0"/>
              </a:rPr>
              <a:t>Minha força e meu refúgio, </a:t>
            </a:r>
          </a:p>
          <a:p>
            <a:r>
              <a:rPr lang="pt-PT" sz="2100" dirty="0" smtClean="0">
                <a:latin typeface="Arial Narrow" pitchFamily="34" charset="0"/>
              </a:rPr>
              <a:t>eu Te amo, ó Senhor.</a:t>
            </a:r>
          </a:p>
          <a:p>
            <a:r>
              <a:rPr lang="pt-PT" sz="2100" dirty="0" smtClean="0">
                <a:latin typeface="Arial Narrow" pitchFamily="34" charset="0"/>
              </a:rPr>
              <a:t>Em Ti ponho a confiança </a:t>
            </a:r>
          </a:p>
          <a:p>
            <a:r>
              <a:rPr lang="pt-PT" sz="2100" dirty="0" smtClean="0">
                <a:latin typeface="Arial Narrow" pitchFamily="34" charset="0"/>
              </a:rPr>
              <a:t>porque és meu Salvador.</a:t>
            </a:r>
          </a:p>
          <a:p>
            <a:r>
              <a:rPr lang="pt-PT" sz="2100" dirty="0" smtClean="0">
                <a:latin typeface="Arial Narrow" pitchFamily="34" charset="0"/>
              </a:rPr>
              <a:t> </a:t>
            </a:r>
          </a:p>
          <a:p>
            <a:r>
              <a:rPr lang="pt-PT" sz="2100" dirty="0" smtClean="0">
                <a:latin typeface="Arial Narrow" pitchFamily="34" charset="0"/>
              </a:rPr>
              <a:t>Contra mim se levantaram </a:t>
            </a:r>
          </a:p>
          <a:p>
            <a:r>
              <a:rPr lang="pt-PT" sz="2100" dirty="0" smtClean="0">
                <a:latin typeface="Arial Narrow" pitchFamily="34" charset="0"/>
              </a:rPr>
              <a:t>inimigos poderosos,</a:t>
            </a:r>
          </a:p>
          <a:p>
            <a:r>
              <a:rPr lang="pt-PT" sz="2100" dirty="0" smtClean="0">
                <a:latin typeface="Arial Narrow" pitchFamily="34" charset="0"/>
              </a:rPr>
              <a:t>Mas Deus veio e recolheu-me </a:t>
            </a:r>
          </a:p>
          <a:p>
            <a:r>
              <a:rPr lang="pt-PT" sz="2100" dirty="0" smtClean="0">
                <a:latin typeface="Arial Narrow" pitchFamily="34" charset="0"/>
              </a:rPr>
              <a:t>em Seus braços amorosos.</a:t>
            </a:r>
          </a:p>
          <a:p>
            <a:r>
              <a:rPr lang="pt-PT" sz="2100" dirty="0" smtClean="0">
                <a:latin typeface="Arial Narrow" pitchFamily="34" charset="0"/>
              </a:rPr>
              <a:t> </a:t>
            </a:r>
          </a:p>
          <a:p>
            <a:r>
              <a:rPr lang="pt-PT" sz="2100" dirty="0" smtClean="0">
                <a:latin typeface="Arial Narrow" pitchFamily="34" charset="0"/>
              </a:rPr>
              <a:t>Estive à beira do fundo abismo </a:t>
            </a:r>
          </a:p>
          <a:p>
            <a:r>
              <a:rPr lang="pt-PT" sz="2100" dirty="0" smtClean="0">
                <a:latin typeface="Arial Narrow" pitchFamily="34" charset="0"/>
              </a:rPr>
              <a:t>e a morte me envolveu</a:t>
            </a:r>
          </a:p>
          <a:p>
            <a:r>
              <a:rPr lang="pt-PT" sz="2100" dirty="0" smtClean="0">
                <a:latin typeface="Arial Narrow" pitchFamily="34" charset="0"/>
              </a:rPr>
              <a:t>Invoquei a Deus meu Pai </a:t>
            </a:r>
          </a:p>
          <a:p>
            <a:r>
              <a:rPr lang="pt-PT" sz="2100" dirty="0" smtClean="0">
                <a:latin typeface="Arial Narrow" pitchFamily="34" charset="0"/>
              </a:rPr>
              <a:t>e a vida renasceu.</a:t>
            </a:r>
            <a:endParaRPr kumimoji="0" lang="pt-PT" sz="2100" b="0" i="0" u="none" strike="noStrike" cap="none" normalizeH="0" baseline="0" dirty="0" smtClean="0">
              <a:ln>
                <a:noFill/>
              </a:ln>
              <a:effectLst/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1210</Words>
  <Application>Microsoft Office PowerPoint</Application>
  <PresentationFormat>Apresentação no Ecrã (4:3)</PresentationFormat>
  <Paragraphs>122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29</vt:i4>
      </vt:variant>
    </vt:vector>
  </HeadingPairs>
  <TitlesOfParts>
    <vt:vector size="30" baseType="lpstr">
      <vt:lpstr>Tema do Office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  <vt:lpstr>Diapositivo 26</vt:lpstr>
      <vt:lpstr>Diapositivo 27</vt:lpstr>
      <vt:lpstr>Diapositivo 28</vt:lpstr>
      <vt:lpstr>Diapositivo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win7</dc:creator>
  <cp:lastModifiedBy>win7</cp:lastModifiedBy>
  <cp:revision>2</cp:revision>
  <dcterms:created xsi:type="dcterms:W3CDTF">2014-01-15T13:11:18Z</dcterms:created>
  <dcterms:modified xsi:type="dcterms:W3CDTF">2015-01-06T16:50:45Z</dcterms:modified>
</cp:coreProperties>
</file>